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0"/>
  </p:notes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io" charset="1" panose="02000503000000000000"/>
      <p:regular r:id="rId10"/>
    </p:embeddedFont>
    <p:embeddedFont>
      <p:font typeface="Antonio Bold" charset="1" panose="02000803000000000000"/>
      <p:regular r:id="rId11"/>
    </p:embeddedFont>
    <p:embeddedFont>
      <p:font typeface="Antonio Italics" charset="1" panose="02000503000000000000"/>
      <p:regular r:id="rId12"/>
    </p:embeddedFont>
    <p:embeddedFont>
      <p:font typeface="Antonio Bold Italics" charset="1" panose="02000803000000000000"/>
      <p:regular r:id="rId13"/>
    </p:embeddedFont>
    <p:embeddedFont>
      <p:font typeface="Antonio Light" charset="1" panose="02000303000000000000"/>
      <p:regular r:id="rId14"/>
    </p:embeddedFont>
    <p:embeddedFont>
      <p:font typeface="Antonio Light Italics" charset="1" panose="02000303000000000000"/>
      <p:regular r:id="rId15"/>
    </p:embeddedFont>
    <p:embeddedFont>
      <p:font typeface="Antonio Ultra-Bold" charset="1" panose="02000803000000000000"/>
      <p:regular r:id="rId16"/>
    </p:embeddedFont>
    <p:embeddedFont>
      <p:font typeface="Antonio Ultra-Bold Italics" charset="1" panose="02000803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notesMasters/notesMaster1.xml" Type="http://schemas.openxmlformats.org/officeDocument/2006/relationships/notesMaster"/><Relationship Id="rId61" Target="theme/theme2.xml" Type="http://schemas.openxmlformats.org/officeDocument/2006/relationships/theme"/><Relationship Id="rId62" Target="notesSlides/notesSlide1.xml" Type="http://schemas.openxmlformats.org/officeDocument/2006/relationships/notesSlide"/><Relationship Id="rId63" Target="notesSlides/notesSlide2.xml" Type="http://schemas.openxmlformats.org/officeDocument/2006/relationships/notesSlide"/><Relationship Id="rId64" Target="notesSlides/notesSlide3.xml" Type="http://schemas.openxmlformats.org/officeDocument/2006/relationships/notesSlide"/><Relationship Id="rId65" Target="notesSlides/notesSlide4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processo de registro de animais: envolve o registro de animais disponíveis. isso pode incluir informações detalhadas sobre cada animal.</a:t>
            </a:r>
          </a:p>
          <a:p>
            <a:r>
              <a:rPr lang="en-US"/>
              <a:t/>
            </a:r>
          </a:p>
          <a:p>
            <a:r>
              <a:rPr lang="en-US"/>
              <a:t>processo de gestão financeira: envolve a gestão de doações, assim como a criação e acompanhamento de campanhas e movimentações financeiras. </a:t>
            </a:r>
          </a:p>
          <a:p>
            <a:r>
              <a:rPr lang="en-US"/>
              <a:t/>
            </a:r>
          </a:p>
          <a:p>
            <a:r>
              <a:rPr lang="en-US"/>
              <a:t>processo de logística de animais: envolve a coordenação da adoção, sendo esse processo acompanhado desde o início em ambas as partes (adotante e adotado).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processo de registro de animais conta com as etapas de consultar registro do animal, criar novo registro, alterar registro e, por fim, excluir registro.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processo de gestão financeira</a:t>
            </a:r>
          </a:p>
          <a:p>
            <a:r>
              <a:rPr lang="en-US"/>
              <a:t>(na parte doador) tem a opção de visualizar uma campanha (e sair), ou realizar uma doação após visualizar a campanha e sair. </a:t>
            </a:r>
          </a:p>
          <a:p>
            <a:r>
              <a:rPr lang="en-US"/>
              <a:t/>
            </a:r>
          </a:p>
          <a:p>
            <a:r>
              <a:rPr lang="en-US"/>
              <a:t>A parte do colaborador é composta pelas etapas gerenciar campanhas, com as opções de criar campanha, editar dados da campanha, registrar movimentação e editar dados da movimentação.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processo de logística de adoção conta com as etapas recolher informações dos candidatos, análise dos candidatos. Em caso de aprovação da análise, partimos para a etada de aceitação ou recusa do canditato. Em caso de aceitação o candidato realiza um teste de 'match' entre animal/adotante. Após o teste existem duas etapas: a de visita do adotante e a de entrevista do adotante. Ao final de ambas as etapas temos a conclusão da adoção e entrega do animal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2mZOn7QI.mp4" Type="http://schemas.openxmlformats.org/officeDocument/2006/relationships/video"/><Relationship Id="rId4" Target="../media/VAF2mZOn7QI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F2mUye1ag.mp4" Type="http://schemas.openxmlformats.org/officeDocument/2006/relationships/video"/><Relationship Id="rId4" Target="../media/VAF2mUye1ag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64042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093937"/>
            <a:ext cx="7689225" cy="6099125"/>
            <a:chOff x="0" y="0"/>
            <a:chExt cx="10252301" cy="8132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3825"/>
              <a:ext cx="10252301" cy="7335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299"/>
                </a:lnSpc>
              </a:pPr>
              <a:r>
                <a:rPr lang="en-US" sz="12999" spc="-584">
                  <a:solidFill>
                    <a:srgbClr val="000000"/>
                  </a:solidFill>
                  <a:latin typeface="Antonio Bold"/>
                </a:rPr>
                <a:t>SISTEMA DE ADOÇÃO DE ANIMAIS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586100"/>
              <a:ext cx="10252301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DocesPatinhas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8532" y="3038475"/>
            <a:ext cx="6506959" cy="421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Fase 3 - Projeto da Arquitetura de Dados da Solução Proposta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28504" y="4250199"/>
            <a:ext cx="1786609" cy="178660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5154" y="4721860"/>
            <a:ext cx="4982170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DIAGRAMA 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ENTIDADE-RELACIONAMENTO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3234835" y="3234835"/>
            <a:ext cx="10287000" cy="3817329"/>
            <a:chOff x="0" y="0"/>
            <a:chExt cx="2709333" cy="10053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3" cy="1005387"/>
            </a:xfrm>
            <a:custGeom>
              <a:avLst/>
              <a:gdLst/>
              <a:ahLst/>
              <a:cxnLst/>
              <a:rect r="r" b="b" t="t" l="l"/>
              <a:pathLst>
                <a:path h="1005387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005387"/>
                  </a:lnTo>
                  <a:lnTo>
                    <a:pt x="0" y="1005387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709333" cy="101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15527" y="0"/>
            <a:ext cx="11621540" cy="10287000"/>
          </a:xfrm>
          <a:custGeom>
            <a:avLst/>
            <a:gdLst/>
            <a:ahLst/>
            <a:cxnLst/>
            <a:rect r="r" b="b" t="t" l="l"/>
            <a:pathLst>
              <a:path h="10287000" w="11621540">
                <a:moveTo>
                  <a:pt x="0" y="0"/>
                </a:moveTo>
                <a:lnTo>
                  <a:pt x="11621540" y="0"/>
                </a:lnTo>
                <a:lnTo>
                  <a:pt x="116215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" t="0" r="-25699" b="-172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23372" y="2856842"/>
            <a:ext cx="2970584" cy="4573316"/>
            <a:chOff x="0" y="0"/>
            <a:chExt cx="3960779" cy="60977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960779" cy="488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00"/>
                </a:lnSpc>
              </a:pPr>
              <a:r>
                <a:rPr lang="en-US" sz="6000" spc="-120">
                  <a:solidFill>
                    <a:srgbClr val="000000"/>
                  </a:solidFill>
                  <a:latin typeface="Antonio Bold"/>
                </a:rPr>
                <a:t>Diagrama Entidade-Relacionamento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625949"/>
              <a:ext cx="396077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8532" y="3567113"/>
            <a:ext cx="6506959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Fase 4 - Automatização dos processos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28504" y="3086100"/>
            <a:ext cx="1786609" cy="178660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5154" y="3557761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AUTOMATIZAÇÃO DO PROCESSO DE REGISTRO DE ANIMAIS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5154" y="5885959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AUTOMATIZAÇÃO DO PROCESSO DE GESTÃO FINANCEIRA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728504" y="5414298"/>
            <a:ext cx="1786609" cy="178660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10000" cy="10287000"/>
            <a:chOff x="0" y="0"/>
            <a:chExt cx="1003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0345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0" y="1028700"/>
            <a:ext cx="14478000" cy="81438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77795" y="3082260"/>
            <a:ext cx="3965589" cy="240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4572">
                <a:solidFill>
                  <a:srgbClr val="000000"/>
                </a:solidFill>
                <a:latin typeface="Antonio Bold"/>
              </a:rPr>
              <a:t>Automatização: Registro de Animais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10000" cy="10287000"/>
            <a:chOff x="0" y="0"/>
            <a:chExt cx="1003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0345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10000" y="1114425"/>
            <a:ext cx="14478000" cy="81438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77795" y="3082260"/>
            <a:ext cx="3965589" cy="240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4572">
                <a:solidFill>
                  <a:srgbClr val="000000"/>
                </a:solidFill>
                <a:latin typeface="Antonio Bold"/>
              </a:rPr>
              <a:t>Automatização: Gestão Financeira</a:t>
            </a:r>
          </a:p>
        </p:txBody>
      </p:sp>
    </p:spTree>
  </p:cSld>
  <p:clrMapOvr>
    <a:masterClrMapping/>
  </p:clrMapOvr>
  <p:transition spd="slow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8532" y="4095750"/>
            <a:ext cx="650695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Fase 5 - Relatórios Analíticos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28504" y="3086100"/>
            <a:ext cx="1786609" cy="178660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5154" y="3557761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RELATÓRIOS DE REGISTRO DE ANIMAIS E GESTÃO FINANCEIRA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5154" y="5885959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COMANDOS SQL ASSOCIADOS AOS RELATÓRIOS ANALÍTICOS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728504" y="5414298"/>
            <a:ext cx="1786609" cy="178660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10000" cy="10287000"/>
            <a:chOff x="0" y="0"/>
            <a:chExt cx="1003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0345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86162" y="265949"/>
            <a:ext cx="11288660" cy="2368349"/>
          </a:xfrm>
          <a:custGeom>
            <a:avLst/>
            <a:gdLst/>
            <a:ahLst/>
            <a:cxnLst/>
            <a:rect r="r" b="b" t="t" l="l"/>
            <a:pathLst>
              <a:path h="2368349" w="11288660">
                <a:moveTo>
                  <a:pt x="0" y="0"/>
                </a:moveTo>
                <a:lnTo>
                  <a:pt x="11288660" y="0"/>
                </a:lnTo>
                <a:lnTo>
                  <a:pt x="11288660" y="2368349"/>
                </a:lnTo>
                <a:lnTo>
                  <a:pt x="0" y="236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69363" y="2863432"/>
            <a:ext cx="13122257" cy="7109490"/>
          </a:xfrm>
          <a:custGeom>
            <a:avLst/>
            <a:gdLst/>
            <a:ahLst/>
            <a:cxnLst/>
            <a:rect r="r" b="b" t="t" l="l"/>
            <a:pathLst>
              <a:path h="7109490" w="13122257">
                <a:moveTo>
                  <a:pt x="0" y="0"/>
                </a:moveTo>
                <a:lnTo>
                  <a:pt x="13122257" y="0"/>
                </a:lnTo>
                <a:lnTo>
                  <a:pt x="13122257" y="7109490"/>
                </a:lnTo>
                <a:lnTo>
                  <a:pt x="0" y="7109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25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7795" y="3082260"/>
            <a:ext cx="3965589" cy="40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4572">
                <a:solidFill>
                  <a:srgbClr val="000000"/>
                </a:solidFill>
                <a:latin typeface="Antonio Bold"/>
              </a:rPr>
              <a:t>Relatório Analítico do Processo de Registro de Animais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10000" cy="10287000"/>
            <a:chOff x="0" y="0"/>
            <a:chExt cx="1003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0345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14336" y="152400"/>
            <a:ext cx="9056528" cy="2585952"/>
          </a:xfrm>
          <a:custGeom>
            <a:avLst/>
            <a:gdLst/>
            <a:ahLst/>
            <a:cxnLst/>
            <a:rect r="r" b="b" t="t" l="l"/>
            <a:pathLst>
              <a:path h="2585952" w="9056528">
                <a:moveTo>
                  <a:pt x="0" y="0"/>
                </a:moveTo>
                <a:lnTo>
                  <a:pt x="9056528" y="0"/>
                </a:lnTo>
                <a:lnTo>
                  <a:pt x="9056528" y="2585952"/>
                </a:lnTo>
                <a:lnTo>
                  <a:pt x="0" y="2585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97425" y="2738352"/>
            <a:ext cx="10528501" cy="7071880"/>
          </a:xfrm>
          <a:custGeom>
            <a:avLst/>
            <a:gdLst/>
            <a:ahLst/>
            <a:cxnLst/>
            <a:rect r="r" b="b" t="t" l="l"/>
            <a:pathLst>
              <a:path h="7071880" w="10528501">
                <a:moveTo>
                  <a:pt x="0" y="0"/>
                </a:moveTo>
                <a:lnTo>
                  <a:pt x="10528502" y="0"/>
                </a:lnTo>
                <a:lnTo>
                  <a:pt x="10528502" y="7071880"/>
                </a:lnTo>
                <a:lnTo>
                  <a:pt x="0" y="7071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7795" y="3082260"/>
            <a:ext cx="3965589" cy="40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4572">
                <a:solidFill>
                  <a:srgbClr val="000000"/>
                </a:solidFill>
                <a:latin typeface="Antonio Bold"/>
              </a:rPr>
              <a:t>Relatório Analítico do Processo de Gestão Financeira</a:t>
            </a:r>
          </a:p>
        </p:txBody>
      </p:sp>
    </p:spTree>
  </p:cSld>
  <p:clrMapOvr>
    <a:masterClrMapping/>
  </p:clrMapOvr>
  <p:transition spd="slow">
    <p:cover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810000" cy="10287000"/>
            <a:chOff x="0" y="0"/>
            <a:chExt cx="1003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457">
                  <a:moveTo>
                    <a:pt x="0" y="0"/>
                  </a:moveTo>
                  <a:lnTo>
                    <a:pt x="1003457" y="0"/>
                  </a:lnTo>
                  <a:lnTo>
                    <a:pt x="1003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00345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980119" y="1329961"/>
            <a:ext cx="11279181" cy="1393896"/>
          </a:xfrm>
          <a:custGeom>
            <a:avLst/>
            <a:gdLst/>
            <a:ahLst/>
            <a:cxnLst/>
            <a:rect r="r" b="b" t="t" l="l"/>
            <a:pathLst>
              <a:path h="1393896" w="11279181">
                <a:moveTo>
                  <a:pt x="0" y="0"/>
                </a:moveTo>
                <a:lnTo>
                  <a:pt x="11279181" y="0"/>
                </a:lnTo>
                <a:lnTo>
                  <a:pt x="11279181" y="1393897"/>
                </a:lnTo>
                <a:lnTo>
                  <a:pt x="0" y="1393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9058" y="3177510"/>
            <a:ext cx="12659644" cy="5140227"/>
          </a:xfrm>
          <a:custGeom>
            <a:avLst/>
            <a:gdLst/>
            <a:ahLst/>
            <a:cxnLst/>
            <a:rect r="r" b="b" t="t" l="l"/>
            <a:pathLst>
              <a:path h="5140227" w="12659644">
                <a:moveTo>
                  <a:pt x="0" y="0"/>
                </a:moveTo>
                <a:lnTo>
                  <a:pt x="12659644" y="0"/>
                </a:lnTo>
                <a:lnTo>
                  <a:pt x="12659644" y="5140226"/>
                </a:lnTo>
                <a:lnTo>
                  <a:pt x="0" y="5140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7795" y="3082260"/>
            <a:ext cx="3965589" cy="40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1"/>
              </a:lnSpc>
            </a:pPr>
            <a:r>
              <a:rPr lang="en-US" sz="4572">
                <a:solidFill>
                  <a:srgbClr val="000000"/>
                </a:solidFill>
                <a:latin typeface="Antonio Bold"/>
              </a:rPr>
              <a:t>Relatório Analítico do Processo de Logística de Adoção</a:t>
            </a:r>
          </a:p>
        </p:txBody>
      </p:sp>
    </p:spTree>
  </p:cSld>
  <p:clrMapOvr>
    <a:masterClrMapping/>
  </p:clrMapOvr>
  <p:transition spd="slow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2981355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506877" y="0"/>
            <a:ext cx="9752423" cy="10287000"/>
          </a:xfrm>
          <a:custGeom>
            <a:avLst/>
            <a:gdLst/>
            <a:ahLst/>
            <a:cxnLst/>
            <a:rect r="r" b="b" t="t" l="l"/>
            <a:pathLst>
              <a:path h="10287000" w="9752423">
                <a:moveTo>
                  <a:pt x="0" y="0"/>
                </a:moveTo>
                <a:lnTo>
                  <a:pt x="9752423" y="0"/>
                </a:lnTo>
                <a:lnTo>
                  <a:pt x="97524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0308" y="3567113"/>
            <a:ext cx="6506959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Fase 6 - Indicadores de Desempenho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638239" y="4871736"/>
            <a:ext cx="9969865" cy="5483532"/>
            <a:chOff x="0" y="0"/>
            <a:chExt cx="4060919" cy="2233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21031" y="3665225"/>
            <a:ext cx="1051326" cy="854441"/>
          </a:xfrm>
          <a:custGeom>
            <a:avLst/>
            <a:gdLst/>
            <a:ahLst/>
            <a:cxnLst/>
            <a:rect r="r" b="b" t="t" l="l"/>
            <a:pathLst>
              <a:path h="854441" w="1051326">
                <a:moveTo>
                  <a:pt x="0" y="0"/>
                </a:moveTo>
                <a:lnTo>
                  <a:pt x="1051325" y="0"/>
                </a:lnTo>
                <a:lnTo>
                  <a:pt x="1051325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9956374" y="4871736"/>
            <a:ext cx="9969865" cy="5483532"/>
            <a:chOff x="0" y="0"/>
            <a:chExt cx="4060919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399898" y="3665225"/>
            <a:ext cx="1082817" cy="854441"/>
          </a:xfrm>
          <a:custGeom>
            <a:avLst/>
            <a:gdLst/>
            <a:ahLst/>
            <a:cxnLst/>
            <a:rect r="r" b="b" t="t" l="l"/>
            <a:pathLst>
              <a:path h="854441" w="1082817">
                <a:moveTo>
                  <a:pt x="0" y="0"/>
                </a:moveTo>
                <a:lnTo>
                  <a:pt x="1082817" y="0"/>
                </a:lnTo>
                <a:lnTo>
                  <a:pt x="1082817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159068" y="4871736"/>
            <a:ext cx="9969865" cy="5483532"/>
            <a:chOff x="0" y="0"/>
            <a:chExt cx="4060919" cy="223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510255" y="3665225"/>
            <a:ext cx="1129670" cy="854441"/>
          </a:xfrm>
          <a:custGeom>
            <a:avLst/>
            <a:gdLst/>
            <a:ahLst/>
            <a:cxnLst/>
            <a:rect r="r" b="b" t="t" l="l"/>
            <a:pathLst>
              <a:path h="854441" w="1129670">
                <a:moveTo>
                  <a:pt x="0" y="0"/>
                </a:moveTo>
                <a:lnTo>
                  <a:pt x="1129670" y="0"/>
                </a:lnTo>
                <a:lnTo>
                  <a:pt x="1129670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24623" y="1038225"/>
            <a:ext cx="1443875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Sobre o Projeto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70652" y="5103138"/>
            <a:ext cx="3752083" cy="1013671"/>
            <a:chOff x="0" y="0"/>
            <a:chExt cx="5002777" cy="135156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79757"/>
              <a:ext cx="5002777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5002777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59070" y="5681716"/>
            <a:ext cx="3232040" cy="1427652"/>
            <a:chOff x="0" y="0"/>
            <a:chExt cx="4309387" cy="190353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436038"/>
              <a:ext cx="4309387" cy="467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19050"/>
              <a:ext cx="4309387" cy="1106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45"/>
                </a:lnSpc>
              </a:pPr>
              <a:r>
                <a:rPr lang="en-US" sz="2573">
                  <a:solidFill>
                    <a:srgbClr val="000000"/>
                  </a:solidFill>
                  <a:latin typeface="Open Sauce Bold"/>
                </a:rPr>
                <a:t>FASES DO PROJETO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70652" y="5681716"/>
            <a:ext cx="3752083" cy="1870921"/>
            <a:chOff x="0" y="0"/>
            <a:chExt cx="5002777" cy="249456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2022757"/>
              <a:ext cx="5002777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002777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INTRODUÇÃO E OBJETIVO DO PROJETO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0" y="8692169"/>
            <a:ext cx="18288000" cy="1594831"/>
          </a:xfrm>
          <a:prstGeom prst="rect">
            <a:avLst/>
          </a:prstGeom>
          <a:solidFill>
            <a:srgbClr val="99D9EA"/>
          </a:solidFill>
        </p:spPr>
      </p:sp>
      <p:grpSp>
        <p:nvGrpSpPr>
          <p:cNvPr name="Group 25" id="25"/>
          <p:cNvGrpSpPr/>
          <p:nvPr/>
        </p:nvGrpSpPr>
        <p:grpSpPr>
          <a:xfrm rot="0">
            <a:off x="13000191" y="5645724"/>
            <a:ext cx="3752083" cy="1442296"/>
            <a:chOff x="0" y="0"/>
            <a:chExt cx="5002777" cy="192306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451257"/>
              <a:ext cx="5002777" cy="471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5002777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PROCESSOS ENVOLVIDOS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02752" y="-2273788"/>
            <a:ext cx="15752129" cy="157521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651440" y="3753055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54775" y="1152525"/>
            <a:ext cx="7689225" cy="185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99"/>
              </a:lnSpc>
            </a:pPr>
            <a:r>
              <a:rPr lang="en-US" sz="12999" spc="-584">
                <a:solidFill>
                  <a:srgbClr val="000000"/>
                </a:solidFill>
                <a:latin typeface="Antonio Bold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810" y="3471475"/>
            <a:ext cx="9081154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Concluímos que para a solução dos problemas apresentados, é necessário a implementação de um Sistema de Informação qualificado ,  que permita a ONG gerenciar os animais em um banco de dados, otimizar as doações recebidas e fazer o processo de adoção do animal de maneira mais segura e eficaz possível, gerando relatórios analíticos de todas essas etapas. Acreditamos que nosso Sistema está qualificado o suficiente para otimizar esses processos.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75887" y="-8907149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51241" y="5143500"/>
            <a:ext cx="1989562" cy="198955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2926" r="0" b="-2068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669747" y="2908592"/>
            <a:ext cx="1989773" cy="198976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016" r="0" b="-1016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69747" y="5143289"/>
            <a:ext cx="1989773" cy="198976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405" t="0" r="-9405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669747" y="7380704"/>
            <a:ext cx="1989773" cy="1989765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2087" t="-713" r="-12777" b="-565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951241" y="2908592"/>
            <a:ext cx="1989773" cy="198976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171" t="-2261" r="-14799" b="-2036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951241" y="7380704"/>
            <a:ext cx="1989562" cy="198955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6719" r="0" b="-671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22849" y="1038225"/>
            <a:ext cx="443153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EQUIPE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65074" y="8253893"/>
            <a:ext cx="4796426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 Bold"/>
              </a:rPr>
              <a:t>LUIS FILIPE SILVA DE OLIVEIRA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3369" y="5848148"/>
            <a:ext cx="4409199" cy="3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289">
                <a:solidFill>
                  <a:srgbClr val="000000"/>
                </a:solidFill>
                <a:latin typeface="Open Sauce Bold"/>
              </a:rPr>
              <a:t>LEONARDO ALMEIDA BRAGA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3369" y="8253565"/>
            <a:ext cx="4986935" cy="35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2"/>
              </a:lnSpc>
            </a:pPr>
            <a:r>
              <a:rPr lang="en-US" sz="2302">
                <a:solidFill>
                  <a:srgbClr val="000000"/>
                </a:solidFill>
                <a:latin typeface="Open Sauce Bold"/>
              </a:rPr>
              <a:t>SÁVIO SÉRGIO PEREIRA DA SILVA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83369" y="3722817"/>
            <a:ext cx="5079328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 Bold"/>
              </a:rPr>
              <a:t>GUILHERME GOMES BRUZZI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65074" y="3722817"/>
            <a:ext cx="5079328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 Bold"/>
              </a:rPr>
              <a:t>BEATRIZ PEREIRA DA COSTA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64863" y="5856144"/>
            <a:ext cx="524467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Open Sauce Bold"/>
              </a:rPr>
              <a:t>LAÍS LARA FERREIRA DOS SANTOS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133850"/>
            <a:ext cx="8295772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500"/>
              </a:lnSpc>
            </a:pPr>
            <a:r>
              <a:rPr lang="en-US" sz="15000" spc="-675">
                <a:solidFill>
                  <a:srgbClr val="000000"/>
                </a:solidFill>
                <a:latin typeface="Antonio Bold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8323" y="-301254"/>
            <a:ext cx="18716323" cy="2837388"/>
            <a:chOff x="0" y="0"/>
            <a:chExt cx="4929402" cy="747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9402" cy="747296"/>
            </a:xfrm>
            <a:custGeom>
              <a:avLst/>
              <a:gdLst/>
              <a:ahLst/>
              <a:cxnLst/>
              <a:rect r="r" b="b" t="t" l="l"/>
              <a:pathLst>
                <a:path h="747296" w="4929402">
                  <a:moveTo>
                    <a:pt x="0" y="0"/>
                  </a:moveTo>
                  <a:lnTo>
                    <a:pt x="4929402" y="0"/>
                  </a:lnTo>
                  <a:lnTo>
                    <a:pt x="4929402" y="747296"/>
                  </a:lnTo>
                  <a:lnTo>
                    <a:pt x="0" y="747296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929402" cy="842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9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56291" y="765650"/>
            <a:ext cx="41011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Introdução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32969"/>
            <a:ext cx="7210425" cy="55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Diante de frequentes casos de abandono e maus-tratos de animais, torna-se essencial o desenvolvimento de </a:t>
            </a:r>
            <a:r>
              <a:rPr lang="en-US" sz="2799">
                <a:solidFill>
                  <a:srgbClr val="000000"/>
                </a:solidFill>
                <a:latin typeface="Open Sans Bold"/>
              </a:rPr>
              <a:t>sistemas de informação</a:t>
            </a:r>
            <a:r>
              <a:rPr lang="en-US" sz="2799">
                <a:solidFill>
                  <a:srgbClr val="000000"/>
                </a:solidFill>
                <a:latin typeface="Open Sans"/>
              </a:rPr>
              <a:t> que permitam:</a:t>
            </a:r>
          </a:p>
          <a:p>
            <a:pPr>
              <a:lnSpc>
                <a:spcPts val="279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Acelerar o processo de resgate de animais;</a:t>
            </a:r>
          </a:p>
          <a:p>
            <a:pPr>
              <a:lnSpc>
                <a:spcPts val="279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Facilitar </a:t>
            </a:r>
            <a:r>
              <a:rPr lang="en-US" sz="2799">
                <a:solidFill>
                  <a:srgbClr val="000000"/>
                </a:solidFill>
                <a:latin typeface="Open Sans"/>
              </a:rPr>
              <a:t>o recebimento de doações;</a:t>
            </a:r>
          </a:p>
          <a:p>
            <a:pPr>
              <a:lnSpc>
                <a:spcPts val="279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Agilizar a adoção de animais abandonados.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70490" y="632300"/>
            <a:ext cx="282148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ntonio Bold"/>
              </a:rPr>
              <a:t>Objetivo</a:t>
            </a:r>
          </a:p>
        </p:txBody>
      </p:sp>
      <p:sp>
        <p:nvSpPr>
          <p:cNvPr name="AutoShape 8" id="8"/>
          <p:cNvSpPr/>
          <p:nvPr/>
        </p:nvSpPr>
        <p:spPr>
          <a:xfrm>
            <a:off x="9163050" y="1356533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995069" y="3132969"/>
            <a:ext cx="7172325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Simplificar o cada</a:t>
            </a:r>
            <a:r>
              <a:rPr lang="en-US" sz="2799">
                <a:solidFill>
                  <a:srgbClr val="000000"/>
                </a:solidFill>
                <a:latin typeface="Open Sans"/>
              </a:rPr>
              <a:t>stro de animais da ONG, promovendo o acesso às informações dos resgatados;</a:t>
            </a:r>
          </a:p>
          <a:p>
            <a:pPr>
              <a:lnSpc>
                <a:spcPts val="391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Gerenciar doações recebidas e destinadas a diferentes demandas da ONG;</a:t>
            </a:r>
          </a:p>
          <a:p>
            <a:pPr>
              <a:lnSpc>
                <a:spcPts val="3919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Otimizar a logística de adoação, para que seja um processo rápido e seguro.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701" y="54218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89" y="0"/>
                </a:lnTo>
                <a:lnTo>
                  <a:pt x="10471589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83024" y="-4748625"/>
            <a:ext cx="10170480" cy="101704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609315" y="2670710"/>
          <a:ext cx="15069370" cy="6810375"/>
        </p:xfrm>
        <a:graphic>
          <a:graphicData uri="http://schemas.openxmlformats.org/drawingml/2006/table">
            <a:tbl>
              <a:tblPr/>
              <a:tblGrid>
                <a:gridCol w="2519666"/>
                <a:gridCol w="2519666"/>
                <a:gridCol w="2519666"/>
                <a:gridCol w="2688837"/>
                <a:gridCol w="2326182"/>
                <a:gridCol w="2495354"/>
              </a:tblGrid>
              <a:tr h="1812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F1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Fase 1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F2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FASE 2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F3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FASE 3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F4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FASE 4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F5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FASE 5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FFFFF"/>
                          </a:solidFill>
                          <a:latin typeface="Open Sauce Bold"/>
                        </a:rPr>
                        <a:t>F6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FASE 6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D9EA"/>
                    </a:solidFill>
                  </a:tcPr>
                </a:tc>
              </a:tr>
              <a:tr h="4998090"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Definição do problema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Análise Geral dos Processos escolhidos (e dos seus participantes)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Modelagem dos Processos de Negócios - AS IS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Modelagem dos Processos de Negócios - TO BE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Projeto da Arquitetura de Dados da Solução Proposta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Diagrama Entidade-Relacionamento (DER)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</a:p>
                    <a:p>
                      <a:pPr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Modelo Relacional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Automatização dos processos na ferramenta Sydle 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Relatórios Analíticos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Indicadores de Desempenho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924623" y="1038225"/>
            <a:ext cx="1443875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000000"/>
                </a:solidFill>
                <a:latin typeface="Antonio Bold"/>
              </a:rPr>
              <a:t>Fases do Projeto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816593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95684" y="889000"/>
            <a:ext cx="9496631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ntonio Bold"/>
              </a:rPr>
              <a:t>Processos Escolhidos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541100" y="3756713"/>
            <a:ext cx="1495779" cy="149577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541100" y="5538236"/>
            <a:ext cx="1495779" cy="149577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541100" y="7322298"/>
            <a:ext cx="1495779" cy="1495773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458340" y="4235359"/>
            <a:ext cx="392191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REGISTRO DE ANIMAIS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58340" y="6016882"/>
            <a:ext cx="363884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GESTÃO FINANCEIRA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58340" y="7800944"/>
            <a:ext cx="40439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LOGÍSTICA DE ADOÇÃO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26295" y="-1514029"/>
            <a:ext cx="12549262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14864" y="3154333"/>
            <a:ext cx="555968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Fase 2 - Modelagem dos Processos TO BE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728504" y="1921337"/>
            <a:ext cx="1786609" cy="1786602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285154" y="2392998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PROCESSO DE REGISTRO DE ANIMAIS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85154" y="4721196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PROCESSO DE GESTÃO FINANCEIRA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85154" y="7072017"/>
            <a:ext cx="5974146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 Bold"/>
              </a:rPr>
              <a:t>PROCESSO DE LOGÍSTICA DE ADOÇÃO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728504" y="4249535"/>
            <a:ext cx="1786609" cy="178660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728504" y="6579062"/>
            <a:ext cx="1786609" cy="178660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199778" y="-304979"/>
            <a:ext cx="9833351" cy="10896957"/>
            <a:chOff x="0" y="0"/>
            <a:chExt cx="73346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3466" cy="812800"/>
            </a:xfrm>
            <a:custGeom>
              <a:avLst/>
              <a:gdLst/>
              <a:ahLst/>
              <a:cxnLst/>
              <a:rect r="r" b="b" t="t" l="l"/>
              <a:pathLst>
                <a:path h="812800" w="733466">
                  <a:moveTo>
                    <a:pt x="366733" y="0"/>
                  </a:moveTo>
                  <a:cubicBezTo>
                    <a:pt x="164192" y="0"/>
                    <a:pt x="0" y="181951"/>
                    <a:pt x="0" y="406400"/>
                  </a:cubicBezTo>
                  <a:cubicBezTo>
                    <a:pt x="0" y="630849"/>
                    <a:pt x="164192" y="812800"/>
                    <a:pt x="366733" y="812800"/>
                  </a:cubicBezTo>
                  <a:cubicBezTo>
                    <a:pt x="569274" y="812800"/>
                    <a:pt x="733466" y="630849"/>
                    <a:pt x="733466" y="406400"/>
                  </a:cubicBezTo>
                  <a:cubicBezTo>
                    <a:pt x="733466" y="181951"/>
                    <a:pt x="569274" y="0"/>
                    <a:pt x="366733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68762" y="66675"/>
              <a:ext cx="595941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35974" y="1201271"/>
            <a:ext cx="12461551" cy="7884458"/>
          </a:xfrm>
          <a:custGeom>
            <a:avLst/>
            <a:gdLst/>
            <a:ahLst/>
            <a:cxnLst/>
            <a:rect r="r" b="b" t="t" l="l"/>
            <a:pathLst>
              <a:path h="7884458" w="12461551">
                <a:moveTo>
                  <a:pt x="0" y="0"/>
                </a:moveTo>
                <a:lnTo>
                  <a:pt x="12461551" y="0"/>
                </a:lnTo>
                <a:lnTo>
                  <a:pt x="12461551" y="7884458"/>
                </a:lnTo>
                <a:lnTo>
                  <a:pt x="0" y="788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7" t="0" r="0" b="-7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1001" y="3517217"/>
            <a:ext cx="5252572" cy="3658916"/>
            <a:chOff x="0" y="0"/>
            <a:chExt cx="7003430" cy="48785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700343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120">
                  <a:solidFill>
                    <a:srgbClr val="000000"/>
                  </a:solidFill>
                  <a:latin typeface="Antonio Bold"/>
                </a:rPr>
                <a:t>Modelagem TO BE: </a:t>
              </a:r>
            </a:p>
            <a:p>
              <a:pPr marL="0" indent="0" lvl="0">
                <a:lnSpc>
                  <a:spcPts val="7200"/>
                </a:lnSpc>
              </a:pPr>
              <a:r>
                <a:rPr lang="en-US" sz="6000" spc="-120">
                  <a:solidFill>
                    <a:srgbClr val="000000"/>
                  </a:solidFill>
                  <a:latin typeface="Antonio Bold"/>
                </a:rPr>
                <a:t>Registro de Animais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06749"/>
              <a:ext cx="700343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967114" y="-234348"/>
            <a:ext cx="9725328" cy="10755697"/>
            <a:chOff x="0" y="0"/>
            <a:chExt cx="73493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4936" cy="812800"/>
            </a:xfrm>
            <a:custGeom>
              <a:avLst/>
              <a:gdLst/>
              <a:ahLst/>
              <a:cxnLst/>
              <a:rect r="r" b="b" t="t" l="l"/>
              <a:pathLst>
                <a:path h="812800" w="734936">
                  <a:moveTo>
                    <a:pt x="367468" y="0"/>
                  </a:moveTo>
                  <a:cubicBezTo>
                    <a:pt x="164521" y="0"/>
                    <a:pt x="0" y="181951"/>
                    <a:pt x="0" y="406400"/>
                  </a:cubicBezTo>
                  <a:cubicBezTo>
                    <a:pt x="0" y="630849"/>
                    <a:pt x="164521" y="812800"/>
                    <a:pt x="367468" y="812800"/>
                  </a:cubicBezTo>
                  <a:cubicBezTo>
                    <a:pt x="570415" y="812800"/>
                    <a:pt x="734936" y="630849"/>
                    <a:pt x="734936" y="406400"/>
                  </a:cubicBezTo>
                  <a:cubicBezTo>
                    <a:pt x="734936" y="181951"/>
                    <a:pt x="570415" y="0"/>
                    <a:pt x="367468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68900" y="66675"/>
              <a:ext cx="597135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33955" y="557907"/>
            <a:ext cx="11913694" cy="9171185"/>
          </a:xfrm>
          <a:custGeom>
            <a:avLst/>
            <a:gdLst/>
            <a:ahLst/>
            <a:cxnLst/>
            <a:rect r="r" b="b" t="t" l="l"/>
            <a:pathLst>
              <a:path h="9171185" w="11913694">
                <a:moveTo>
                  <a:pt x="0" y="0"/>
                </a:moveTo>
                <a:lnTo>
                  <a:pt x="11913694" y="0"/>
                </a:lnTo>
                <a:lnTo>
                  <a:pt x="11913694" y="9171186"/>
                </a:lnTo>
                <a:lnTo>
                  <a:pt x="0" y="917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1" t="-29" r="-1380" b="-190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1001" y="3731193"/>
            <a:ext cx="5138259" cy="2824614"/>
            <a:chOff x="0" y="0"/>
            <a:chExt cx="6851012" cy="37661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851012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01"/>
                </a:lnSpc>
              </a:pPr>
              <a:r>
                <a:rPr lang="en-US" sz="6001" spc="-120">
                  <a:solidFill>
                    <a:srgbClr val="000000"/>
                  </a:solidFill>
                  <a:latin typeface="Antonio Bold"/>
                </a:rPr>
                <a:t>Modelagem TO BE: Gestão Financeira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266769"/>
              <a:ext cx="6851012" cy="499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9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597886" y="-437346"/>
            <a:ext cx="9957774" cy="11161691"/>
            <a:chOff x="0" y="0"/>
            <a:chExt cx="72513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5130" cy="812800"/>
            </a:xfrm>
            <a:custGeom>
              <a:avLst/>
              <a:gdLst/>
              <a:ahLst/>
              <a:cxnLst/>
              <a:rect r="r" b="b" t="t" l="l"/>
              <a:pathLst>
                <a:path h="812800" w="725130">
                  <a:moveTo>
                    <a:pt x="362565" y="0"/>
                  </a:moveTo>
                  <a:cubicBezTo>
                    <a:pt x="162326" y="0"/>
                    <a:pt x="0" y="181951"/>
                    <a:pt x="0" y="406400"/>
                  </a:cubicBezTo>
                  <a:cubicBezTo>
                    <a:pt x="0" y="630849"/>
                    <a:pt x="162326" y="812800"/>
                    <a:pt x="362565" y="812800"/>
                  </a:cubicBezTo>
                  <a:cubicBezTo>
                    <a:pt x="562804" y="812800"/>
                    <a:pt x="725130" y="630849"/>
                    <a:pt x="725130" y="406400"/>
                  </a:cubicBezTo>
                  <a:cubicBezTo>
                    <a:pt x="725130" y="181951"/>
                    <a:pt x="562804" y="0"/>
                    <a:pt x="362565" y="0"/>
                  </a:cubicBezTo>
                  <a:close/>
                </a:path>
              </a:pathLst>
            </a:custGeom>
            <a:solidFill>
              <a:srgbClr val="99D9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67981" y="66675"/>
              <a:ext cx="589168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02066" y="3332229"/>
            <a:ext cx="12785934" cy="3622543"/>
          </a:xfrm>
          <a:custGeom>
            <a:avLst/>
            <a:gdLst/>
            <a:ahLst/>
            <a:cxnLst/>
            <a:rect r="r" b="b" t="t" l="l"/>
            <a:pathLst>
              <a:path h="3622543" w="12785934">
                <a:moveTo>
                  <a:pt x="0" y="0"/>
                </a:moveTo>
                <a:lnTo>
                  <a:pt x="12785934" y="0"/>
                </a:lnTo>
                <a:lnTo>
                  <a:pt x="12785934" y="3622542"/>
                </a:lnTo>
                <a:lnTo>
                  <a:pt x="0" y="3622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1" t="0" r="-195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9570" y="3365255"/>
            <a:ext cx="5210318" cy="3556490"/>
            <a:chOff x="0" y="0"/>
            <a:chExt cx="6947091" cy="47419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6947091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 spc="-119">
                  <a:solidFill>
                    <a:srgbClr val="000000"/>
                  </a:solidFill>
                  <a:latin typeface="Antonio Bold"/>
                </a:rPr>
                <a:t>Modelagem TO BE: </a:t>
              </a:r>
            </a:p>
            <a:p>
              <a:pPr marL="0" indent="0" lvl="0">
                <a:lnSpc>
                  <a:spcPts val="7199"/>
                </a:lnSpc>
              </a:pPr>
              <a:r>
                <a:rPr lang="en-US" sz="5999" spc="-119">
                  <a:solidFill>
                    <a:srgbClr val="000000"/>
                  </a:solidFill>
                  <a:latin typeface="Antonio Bold"/>
                </a:rPr>
                <a:t>Logística de Adoção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327152"/>
              <a:ext cx="6947091" cy="414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1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DAFz6GX2fdU</dc:identifier>
  <dcterms:modified xsi:type="dcterms:W3CDTF">2011-08-01T06:04:30Z</dcterms:modified>
  <cp:revision>1</cp:revision>
  <dc:title>Sistema de adoção de animais</dc:title>
</cp:coreProperties>
</file>